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0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7AD2A-4598-4504-BF99-7A8658E7F887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C34B-3C85-405C-B255-A487D81D6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72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7AD2A-4598-4504-BF99-7A8658E7F887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C34B-3C85-405C-B255-A487D81D6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36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7AD2A-4598-4504-BF99-7A8658E7F887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C34B-3C85-405C-B255-A487D81D6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7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7AD2A-4598-4504-BF99-7A8658E7F887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C34B-3C85-405C-B255-A487D81D6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74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7AD2A-4598-4504-BF99-7A8658E7F887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C34B-3C85-405C-B255-A487D81D6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6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7AD2A-4598-4504-BF99-7A8658E7F887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C34B-3C85-405C-B255-A487D81D6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46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7AD2A-4598-4504-BF99-7A8658E7F887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C34B-3C85-405C-B255-A487D81D6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5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7AD2A-4598-4504-BF99-7A8658E7F887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C34B-3C85-405C-B255-A487D81D6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9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7AD2A-4598-4504-BF99-7A8658E7F887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C34B-3C85-405C-B255-A487D81D6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2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7AD2A-4598-4504-BF99-7A8658E7F887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C34B-3C85-405C-B255-A487D81D6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9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7AD2A-4598-4504-BF99-7A8658E7F887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C34B-3C85-405C-B255-A487D81D6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5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7AD2A-4598-4504-BF99-7A8658E7F887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6C34B-3C85-405C-B255-A487D81D6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45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MD" b="1" dirty="0" smtClean="0"/>
              <a:t>CONTEXT PANDEMIC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41939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Ordinul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i="1" dirty="0">
                <a:solidFill>
                  <a:srgbClr val="FF0000"/>
                </a:solidFill>
              </a:rPr>
              <a:t>5487/1494/2020 </a:t>
            </a:r>
            <a:r>
              <a:rPr lang="en-US" sz="4600" b="1" dirty="0" err="1">
                <a:solidFill>
                  <a:srgbClr val="FF0000"/>
                </a:solidFill>
              </a:rPr>
              <a:t>pentru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aprobarea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măsurilor</a:t>
            </a:r>
            <a:r>
              <a:rPr lang="en-US" sz="4600" b="1" dirty="0">
                <a:solidFill>
                  <a:srgbClr val="FF0000"/>
                </a:solidFill>
              </a:rPr>
              <a:t> de </a:t>
            </a:r>
            <a:r>
              <a:rPr lang="en-US" sz="4600" b="1" dirty="0" err="1">
                <a:solidFill>
                  <a:srgbClr val="FF0000"/>
                </a:solidFill>
              </a:rPr>
              <a:t>organizare</a:t>
            </a:r>
            <a:r>
              <a:rPr lang="en-US" sz="4600" b="1" dirty="0">
                <a:solidFill>
                  <a:srgbClr val="FF0000"/>
                </a:solidFill>
              </a:rPr>
              <a:t> a </a:t>
            </a:r>
            <a:r>
              <a:rPr lang="en-US" sz="4600" b="1" dirty="0" err="1">
                <a:solidFill>
                  <a:srgbClr val="FF0000"/>
                </a:solidFill>
              </a:rPr>
              <a:t>activităţii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în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cadrul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unităţilor</a:t>
            </a:r>
            <a:r>
              <a:rPr lang="en-US" sz="4600" b="1" dirty="0">
                <a:solidFill>
                  <a:srgbClr val="FF0000"/>
                </a:solidFill>
              </a:rPr>
              <a:t>/</a:t>
            </a:r>
            <a:r>
              <a:rPr lang="en-US" sz="4600" b="1" dirty="0" err="1">
                <a:solidFill>
                  <a:srgbClr val="FF0000"/>
                </a:solidFill>
              </a:rPr>
              <a:t>instituţiilor</a:t>
            </a:r>
            <a:r>
              <a:rPr lang="en-US" sz="4600" b="1" dirty="0">
                <a:solidFill>
                  <a:srgbClr val="FF0000"/>
                </a:solidFill>
              </a:rPr>
              <a:t> de </a:t>
            </a:r>
            <a:r>
              <a:rPr lang="en-US" sz="4600" b="1" dirty="0" err="1">
                <a:solidFill>
                  <a:srgbClr val="FF0000"/>
                </a:solidFill>
              </a:rPr>
              <a:t>învăţământ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în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condiţii</a:t>
            </a:r>
            <a:r>
              <a:rPr lang="en-US" sz="4600" b="1" dirty="0">
                <a:solidFill>
                  <a:srgbClr val="FF0000"/>
                </a:solidFill>
              </a:rPr>
              <a:t> de </a:t>
            </a:r>
            <a:r>
              <a:rPr lang="en-US" sz="4600" b="1" dirty="0" err="1">
                <a:solidFill>
                  <a:srgbClr val="FF0000"/>
                </a:solidFill>
              </a:rPr>
              <a:t>siguranţă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epidemiologică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pentru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prevenirea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îmbolnăvirilor</a:t>
            </a:r>
            <a:r>
              <a:rPr lang="en-US" sz="4600" b="1" dirty="0">
                <a:solidFill>
                  <a:srgbClr val="FF0000"/>
                </a:solidFill>
              </a:rPr>
              <a:t> cu </a:t>
            </a:r>
            <a:r>
              <a:rPr lang="en-US" sz="4600" b="1" dirty="0" err="1">
                <a:solidFill>
                  <a:srgbClr val="FF0000"/>
                </a:solidFill>
              </a:rPr>
              <a:t>virusul</a:t>
            </a:r>
            <a:r>
              <a:rPr lang="en-US" sz="4600" b="1" dirty="0">
                <a:solidFill>
                  <a:srgbClr val="FF0000"/>
                </a:solidFill>
              </a:rPr>
              <a:t> SARS-CoV-2 </a:t>
            </a:r>
            <a:endParaRPr lang="en-US" sz="4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236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MD" b="1" dirty="0" smtClean="0"/>
              <a:t>SCENARII DE FUNCȚIONARE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0" i="0" u="sng" strike="noStrike" baseline="0" dirty="0" err="1" smtClean="0">
                <a:solidFill>
                  <a:srgbClr val="92D050"/>
                </a:solidFill>
                <a:latin typeface="Palatino Linotype" panose="02040502050505030304" pitchFamily="18" charset="0"/>
              </a:rPr>
              <a:t>Scenariul</a:t>
            </a:r>
            <a:r>
              <a:rPr lang="en-US" b="0" i="0" u="sng" strike="noStrike" baseline="0" dirty="0" smtClean="0">
                <a:solidFill>
                  <a:srgbClr val="92D050"/>
                </a:solidFill>
                <a:latin typeface="Palatino Linotype" panose="02040502050505030304" pitchFamily="18" charset="0"/>
              </a:rPr>
              <a:t> 1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	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Participarea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zilnică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tuturor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preşcolarilor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elevilor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unităţile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învăţământ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, cu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respectarea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aplicarea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tuturor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normelor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protecţie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	</a:t>
            </a:r>
          </a:p>
          <a:p>
            <a:r>
              <a:rPr lang="en-US" b="0" i="0" u="sng" strike="noStrike" baseline="0" dirty="0" err="1" smtClean="0">
                <a:solidFill>
                  <a:srgbClr val="FFFF00"/>
                </a:solidFill>
                <a:latin typeface="Palatino Linotype" panose="02040502050505030304" pitchFamily="18" charset="0"/>
              </a:rPr>
              <a:t>Scenariul</a:t>
            </a:r>
            <a:r>
              <a:rPr lang="en-US" b="0" i="0" u="sng" strike="noStrike" baseline="0" dirty="0" smtClean="0">
                <a:solidFill>
                  <a:srgbClr val="FFFF00"/>
                </a:solidFill>
                <a:latin typeface="Palatino Linotype" panose="02040502050505030304" pitchFamily="18" charset="0"/>
              </a:rPr>
              <a:t> 2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	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Participarea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zilnică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tuturor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preşcolarilor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elevilor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din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învăţământul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primar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,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elevilor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din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clasele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a VIII-a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a XII-a, cu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respectarea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aplicarea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tuturor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normelor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protecţie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Revenirea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parţială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(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prin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rotaţie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1-2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săptămâni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)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elevilor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din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celelalte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clase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gimnaziu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liceu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, cu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respectarea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aplicarea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tuturor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normelor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protecţie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	</a:t>
            </a:r>
          </a:p>
          <a:p>
            <a:r>
              <a:rPr lang="en-US" b="0" i="0" u="sng" strike="noStrike" baseline="0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Scenariul</a:t>
            </a:r>
            <a:r>
              <a:rPr lang="en-US" b="0" i="0" u="sng" strike="noStrike" baseline="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3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	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Participarea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tuturor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preşcolarilor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elevilor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la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activităţi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/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lecţii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online 	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02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3488"/>
            <a:ext cx="10515600" cy="656822"/>
          </a:xfrm>
        </p:spPr>
        <p:txBody>
          <a:bodyPr>
            <a:normAutofit fontScale="90000"/>
          </a:bodyPr>
          <a:lstStyle/>
          <a:p>
            <a:pPr algn="ctr"/>
            <a:r>
              <a:rPr lang="ro-MD" b="1" dirty="0" smtClean="0"/>
              <a:t>RATA INCIDENȚEI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 fontScale="85000" lnSpcReduction="20000"/>
          </a:bodyPr>
          <a:lstStyle/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1.</a:t>
            </a:r>
            <a:r>
              <a:rPr lang="ro-MD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Dacă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rata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incidenţei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cumulate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este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sub 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1/1.000 </a:t>
            </a:r>
            <a:r>
              <a:rPr lang="en-US" b="0" i="0" u="none" strike="noStrike" baseline="0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locuitori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- se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va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putea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opta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între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scenariul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1 </a:t>
            </a:r>
            <a:r>
              <a:rPr lang="en-US" b="0" i="0" u="none" strike="noStrike" baseline="0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sau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scenariul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2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pentru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fiecare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unitate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învăţământ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parte,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funcţie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infrastructura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resursele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existente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la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nivelul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unităţii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învăţământ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. </a:t>
            </a:r>
          </a:p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2.</a:t>
            </a:r>
            <a:r>
              <a:rPr lang="ro-MD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Dacă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rata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incidenţei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cumulate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este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între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1-3/1.000 </a:t>
            </a:r>
            <a:r>
              <a:rPr lang="en-US" b="0" i="0" u="none" strike="noStrike" baseline="0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locuitori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- se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va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aplica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scenariul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2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pentru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toate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unităţile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învăţământ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din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localitate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. </a:t>
            </a:r>
          </a:p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3.</a:t>
            </a:r>
            <a:r>
              <a:rPr lang="ro-MD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La o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rată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incidenţei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cumulate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peste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limita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alertă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3/1.000 </a:t>
            </a:r>
            <a:r>
              <a:rPr lang="en-US" b="0" i="0" u="none" strike="noStrike" baseline="0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locuitori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, DSP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judeţene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municipiului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Bucureşti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va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prezenta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CJSU/CMBSU o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analiză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situaţiei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epidemiologice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din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localitate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funcţie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existenţa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transmiterii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comunitare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localitate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numărul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focare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existente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unităţile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învăţământ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din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localitate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precum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alte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criterii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risc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, CJSU/CMBSU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poate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decide,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prin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emiterea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unei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hotărâri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suspendarea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temporară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activităţilor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didactice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care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presupun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prezenţa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faţă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faţă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din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unităţile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învăţământ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(</a:t>
            </a:r>
            <a:r>
              <a:rPr lang="en-US" b="0" i="0" u="none" strike="noStrike" baseline="0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scenariul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3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),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cursurile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desfăşurându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-se online.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absenţa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unei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astfel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decizii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unităţile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învăţământ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din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localitatea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respectivă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vor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funcţiona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 Linotype" panose="02040502050505030304" pitchFamily="18" charset="0"/>
              </a:rPr>
              <a:t>scenariul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 2.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119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883"/>
          </a:xfrm>
        </p:spPr>
        <p:txBody>
          <a:bodyPr/>
          <a:lstStyle/>
          <a:p>
            <a:pPr algn="ctr"/>
            <a:r>
              <a:rPr lang="ro-MD" dirty="0" smtClean="0"/>
              <a:t>SUSPENDAREA CURSURILOR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a)La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apariţia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caz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confirmat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îmbolnăvire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COVID-19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cursurile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şcolare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respective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14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situaţia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aceeaşi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cursurile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schimburi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cursurile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confirmat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îmbolnăvire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virusul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SARS-CoV-2. Se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face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curăţenie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dezinfecţie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aerisire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urmând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elevii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schimbul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următor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desfăşoare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normal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cursurile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20000"/>
              </a:lnSpc>
            </a:pP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b)La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apariţia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3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cazuri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confirmate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îmbolnăvire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COVID-19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aceleiaşi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unităţi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cursurile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şcolare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unităţii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14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la data de debut al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ultimului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caz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306654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MD" b="1" dirty="0" smtClean="0"/>
              <a:t>CADRE DIDACTICE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036" y="1493950"/>
            <a:ext cx="10400763" cy="4683014"/>
          </a:xfrm>
        </p:spPr>
        <p:txBody>
          <a:bodyPr/>
          <a:lstStyle/>
          <a:p>
            <a:pPr marL="0" indent="0">
              <a:buNone/>
            </a:pPr>
            <a:r>
              <a:rPr lang="ro-MD" dirty="0" smtClean="0"/>
              <a:t>ÎMBOLNĂVIRI: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12890" y="1929646"/>
            <a:ext cx="74439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apariţiei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cazuri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îmbolnăvire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COVID-19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rândul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cadrelor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obligaţia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anunţa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conducerea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unităţii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DSP/DSPMB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eveniment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DSP/DSPMB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efectua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ancheta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epidemiologică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situaţia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împreună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unităţii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  <a:r>
              <a:rPr lang="en-US" b="1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Scenariul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didactic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numai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singură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învăţător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avut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singură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contact cu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cadre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şcoală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cursurile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respectivă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</a:t>
            </a:r>
            <a:r>
              <a:rPr lang="en-US" b="1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Scenariul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didactic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numai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singură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învăţător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avut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singură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contact cu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cadre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şcoală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cadrele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dintr-unul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schimburi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şcolile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schimburi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se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cursurile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respectivă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izolate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domiciliu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cadrele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care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contact.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747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MD" b="1" dirty="0" smtClean="0"/>
              <a:t>CADRE DIDACTICE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f)</a:t>
            </a:r>
            <a:r>
              <a:rPr lang="en-US" b="1" dirty="0" err="1"/>
              <a:t>Scenariul</a:t>
            </a:r>
            <a:r>
              <a:rPr lang="en-US" b="1" dirty="0"/>
              <a:t> 3: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cadrul</a:t>
            </a:r>
            <a:r>
              <a:rPr lang="en-US" dirty="0"/>
              <a:t> didactic a </a:t>
            </a:r>
            <a:r>
              <a:rPr lang="en-US" dirty="0" err="1"/>
              <a:t>predat</a:t>
            </a:r>
            <a:r>
              <a:rPr lang="en-US" dirty="0"/>
              <a:t> la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clase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nu a </a:t>
            </a:r>
            <a:r>
              <a:rPr lang="en-US" dirty="0" err="1"/>
              <a:t>venit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contact cu </a:t>
            </a:r>
            <a:r>
              <a:rPr lang="en-US" dirty="0" err="1"/>
              <a:t>alte</a:t>
            </a:r>
            <a:r>
              <a:rPr lang="en-US" dirty="0"/>
              <a:t> cadre </a:t>
            </a:r>
            <a:r>
              <a:rPr lang="en-US" dirty="0" err="1"/>
              <a:t>didactice</a:t>
            </a:r>
            <a:r>
              <a:rPr lang="en-US" dirty="0"/>
              <a:t> din </a:t>
            </a:r>
            <a:r>
              <a:rPr lang="en-US" dirty="0" err="1"/>
              <a:t>şcoală</a:t>
            </a:r>
            <a:r>
              <a:rPr lang="en-US" dirty="0"/>
              <a:t> (de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en-US" dirty="0" err="1"/>
              <a:t>profesor</a:t>
            </a:r>
            <a:r>
              <a:rPr lang="en-US" dirty="0"/>
              <a:t> de sport)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numărul</a:t>
            </a:r>
            <a:r>
              <a:rPr lang="en-US" dirty="0"/>
              <a:t> </a:t>
            </a:r>
            <a:r>
              <a:rPr lang="en-US" dirty="0" err="1"/>
              <a:t>cadrelor</a:t>
            </a:r>
            <a:r>
              <a:rPr lang="en-US" dirty="0"/>
              <a:t> </a:t>
            </a:r>
            <a:r>
              <a:rPr lang="en-US" dirty="0" err="1"/>
              <a:t>didactice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mic (</a:t>
            </a:r>
            <a:r>
              <a:rPr lang="en-US" dirty="0" err="1"/>
              <a:t>cadrele</a:t>
            </a:r>
            <a:r>
              <a:rPr lang="en-US" dirty="0"/>
              <a:t> </a:t>
            </a:r>
            <a:r>
              <a:rPr lang="en-US" dirty="0" err="1"/>
              <a:t>didactice</a:t>
            </a:r>
            <a:r>
              <a:rPr lang="en-US" dirty="0"/>
              <a:t> </a:t>
            </a:r>
            <a:r>
              <a:rPr lang="en-US" dirty="0" err="1"/>
              <a:t>dintr-unul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schimburi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şcolile</a:t>
            </a:r>
            <a:r>
              <a:rPr lang="en-US" dirty="0"/>
              <a:t> cu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schimburi</a:t>
            </a:r>
            <a:r>
              <a:rPr lang="en-US" dirty="0"/>
              <a:t> de </a:t>
            </a:r>
            <a:r>
              <a:rPr lang="en-US" dirty="0" err="1"/>
              <a:t>predare</a:t>
            </a:r>
            <a:r>
              <a:rPr lang="en-US" dirty="0"/>
              <a:t>) se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suspenda</a:t>
            </a:r>
            <a:r>
              <a:rPr lang="en-US" dirty="0"/>
              <a:t> </a:t>
            </a:r>
            <a:r>
              <a:rPr lang="en-US" dirty="0" err="1"/>
              <a:t>cursurile</a:t>
            </a:r>
            <a:r>
              <a:rPr lang="en-US" dirty="0"/>
              <a:t> la </a:t>
            </a:r>
            <a:r>
              <a:rPr lang="en-US" dirty="0" err="1"/>
              <a:t>clasele</a:t>
            </a:r>
            <a:r>
              <a:rPr lang="en-US" dirty="0"/>
              <a:t> cu care </a:t>
            </a:r>
            <a:r>
              <a:rPr lang="en-US" dirty="0" err="1"/>
              <a:t>acesta</a:t>
            </a:r>
            <a:r>
              <a:rPr lang="en-US" dirty="0"/>
              <a:t> a </a:t>
            </a:r>
            <a:r>
              <a:rPr lang="en-US" dirty="0" err="1"/>
              <a:t>venit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contact </a:t>
            </a:r>
            <a:r>
              <a:rPr lang="en-US" dirty="0" err="1"/>
              <a:t>şi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funcţie</a:t>
            </a:r>
            <a:r>
              <a:rPr lang="en-US" dirty="0"/>
              <a:t> de </a:t>
            </a:r>
            <a:r>
              <a:rPr lang="en-US" dirty="0" err="1"/>
              <a:t>caz</a:t>
            </a:r>
            <a:r>
              <a:rPr lang="en-US" dirty="0"/>
              <a:t>, </a:t>
            </a:r>
            <a:r>
              <a:rPr lang="en-US" dirty="0" err="1"/>
              <a:t>vor</a:t>
            </a:r>
            <a:r>
              <a:rPr lang="en-US" dirty="0"/>
              <a:t> fi </a:t>
            </a:r>
            <a:r>
              <a:rPr lang="en-US" dirty="0" err="1"/>
              <a:t>izolate</a:t>
            </a:r>
            <a:r>
              <a:rPr lang="en-US" dirty="0"/>
              <a:t> la </a:t>
            </a:r>
            <a:r>
              <a:rPr lang="en-US" dirty="0" err="1"/>
              <a:t>domiciliu</a:t>
            </a:r>
            <a:r>
              <a:rPr lang="en-US" dirty="0"/>
              <a:t> </a:t>
            </a:r>
            <a:r>
              <a:rPr lang="en-US" dirty="0" err="1"/>
              <a:t>cadrele</a:t>
            </a:r>
            <a:r>
              <a:rPr lang="en-US" dirty="0"/>
              <a:t> </a:t>
            </a:r>
            <a:r>
              <a:rPr lang="en-US" dirty="0" err="1"/>
              <a:t>didactice</a:t>
            </a:r>
            <a:r>
              <a:rPr lang="en-US" dirty="0"/>
              <a:t> cu care </a:t>
            </a:r>
            <a:r>
              <a:rPr lang="en-US" dirty="0" err="1"/>
              <a:t>acesta</a:t>
            </a:r>
            <a:r>
              <a:rPr lang="en-US" dirty="0"/>
              <a:t> a </a:t>
            </a:r>
            <a:r>
              <a:rPr lang="en-US" dirty="0" err="1"/>
              <a:t>venit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contact. </a:t>
            </a:r>
          </a:p>
          <a:p>
            <a:r>
              <a:rPr lang="en-US" b="1" dirty="0"/>
              <a:t>g)</a:t>
            </a:r>
            <a:r>
              <a:rPr lang="en-US" b="1" dirty="0" err="1"/>
              <a:t>Scenariul</a:t>
            </a:r>
            <a:r>
              <a:rPr lang="en-US" b="1" dirty="0"/>
              <a:t> 4: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cadrul</a:t>
            </a:r>
            <a:r>
              <a:rPr lang="en-US" dirty="0"/>
              <a:t> didactic a </a:t>
            </a:r>
            <a:r>
              <a:rPr lang="en-US" dirty="0" err="1"/>
              <a:t>predat</a:t>
            </a:r>
            <a:r>
              <a:rPr lang="en-US" dirty="0"/>
              <a:t> la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clase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venit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contact cu </a:t>
            </a:r>
            <a:r>
              <a:rPr lang="en-US" dirty="0" err="1"/>
              <a:t>multe</a:t>
            </a:r>
            <a:r>
              <a:rPr lang="en-US" dirty="0"/>
              <a:t> cadre </a:t>
            </a:r>
            <a:r>
              <a:rPr lang="en-US" dirty="0" err="1"/>
              <a:t>didactice</a:t>
            </a:r>
            <a:r>
              <a:rPr lang="en-US" dirty="0"/>
              <a:t> (</a:t>
            </a:r>
            <a:r>
              <a:rPr lang="en-US" dirty="0" err="1"/>
              <a:t>cadrele</a:t>
            </a:r>
            <a:r>
              <a:rPr lang="en-US" dirty="0"/>
              <a:t> </a:t>
            </a:r>
            <a:r>
              <a:rPr lang="en-US" dirty="0" err="1"/>
              <a:t>didactice</a:t>
            </a:r>
            <a:r>
              <a:rPr lang="en-US" dirty="0"/>
              <a:t> din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schimburile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şcolile</a:t>
            </a:r>
            <a:r>
              <a:rPr lang="en-US" dirty="0"/>
              <a:t> cu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schimburi</a:t>
            </a:r>
            <a:r>
              <a:rPr lang="en-US" dirty="0"/>
              <a:t> de </a:t>
            </a:r>
            <a:r>
              <a:rPr lang="en-US" dirty="0" err="1"/>
              <a:t>predare</a:t>
            </a:r>
            <a:r>
              <a:rPr lang="en-US" dirty="0"/>
              <a:t>) se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suspenda</a:t>
            </a:r>
            <a:r>
              <a:rPr lang="en-US" dirty="0"/>
              <a:t> </a:t>
            </a:r>
            <a:r>
              <a:rPr lang="en-US" dirty="0" err="1"/>
              <a:t>cursurile</a:t>
            </a:r>
            <a:r>
              <a:rPr lang="en-US" dirty="0"/>
              <a:t> </a:t>
            </a:r>
            <a:r>
              <a:rPr lang="en-US" dirty="0" err="1"/>
              <a:t>întregii</a:t>
            </a:r>
            <a:r>
              <a:rPr lang="en-US" dirty="0"/>
              <a:t> </a:t>
            </a:r>
            <a:r>
              <a:rPr lang="en-US" dirty="0" err="1"/>
              <a:t>unităţi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8060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ORGANIZAREA PROGRAMULUI ŞCOLAR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Școlii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Gimnaziale</a:t>
            </a:r>
            <a:r>
              <a:rPr lang="en-US" dirty="0">
                <a:solidFill>
                  <a:srgbClr val="FF0000"/>
                </a:solidFill>
              </a:rPr>
              <a:t> ”Mihai </a:t>
            </a:r>
            <a:r>
              <a:rPr lang="en-US" dirty="0" err="1">
                <a:solidFill>
                  <a:srgbClr val="FF0000"/>
                </a:solidFill>
              </a:rPr>
              <a:t>Viteazu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Șelimbăr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cursurile</a:t>
            </a:r>
            <a:r>
              <a:rPr lang="en-US" dirty="0"/>
              <a:t> (cu </a:t>
            </a:r>
            <a:r>
              <a:rPr lang="en-US" dirty="0" err="1"/>
              <a:t>durata</a:t>
            </a:r>
            <a:r>
              <a:rPr lang="en-US" dirty="0"/>
              <a:t> de 45 min.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pauza</a:t>
            </a:r>
            <a:r>
              <a:rPr lang="en-US" dirty="0"/>
              <a:t> de 10 min.) se </a:t>
            </a:r>
            <a:endParaRPr lang="ro-MD" dirty="0" smtClean="0"/>
          </a:p>
          <a:p>
            <a:pPr marL="0" lvl="0" indent="0">
              <a:buNone/>
            </a:pPr>
            <a:r>
              <a:rPr lang="en-US" dirty="0" err="1" smtClean="0"/>
              <a:t>desfășoară</a:t>
            </a:r>
            <a:r>
              <a:rPr lang="en-US" dirty="0" smtClean="0"/>
              <a:t> </a:t>
            </a:r>
            <a:r>
              <a:rPr lang="en-US" dirty="0" err="1"/>
              <a:t>astfel</a:t>
            </a:r>
            <a:r>
              <a:rPr lang="en-US" dirty="0"/>
              <a:t>:</a:t>
            </a:r>
          </a:p>
          <a:p>
            <a:r>
              <a:rPr lang="en-US" dirty="0"/>
              <a:t>a) </a:t>
            </a:r>
            <a:r>
              <a:rPr lang="en-US" dirty="0" err="1"/>
              <a:t>Clasele</a:t>
            </a:r>
            <a:r>
              <a:rPr lang="en-US" dirty="0"/>
              <a:t>  III  A,  IV A, a VIII-a – </a:t>
            </a:r>
            <a:r>
              <a:rPr lang="en-US" dirty="0" err="1"/>
              <a:t>începerea</a:t>
            </a:r>
            <a:r>
              <a:rPr lang="en-US" dirty="0"/>
              <a:t> </a:t>
            </a:r>
            <a:r>
              <a:rPr lang="en-US" dirty="0" err="1"/>
              <a:t>cursurilor</a:t>
            </a:r>
            <a:r>
              <a:rPr lang="en-US" dirty="0"/>
              <a:t> la </a:t>
            </a:r>
            <a:r>
              <a:rPr lang="en-US" dirty="0" err="1"/>
              <a:t>ora</a:t>
            </a:r>
            <a:r>
              <a:rPr lang="en-US" dirty="0"/>
              <a:t> 07.45;</a:t>
            </a:r>
          </a:p>
          <a:p>
            <a:r>
              <a:rPr lang="en-US" dirty="0"/>
              <a:t>b) </a:t>
            </a:r>
            <a:r>
              <a:rPr lang="en-US" dirty="0" err="1"/>
              <a:t>Clasele</a:t>
            </a:r>
            <a:r>
              <a:rPr lang="en-US" dirty="0"/>
              <a:t> I, II A, II B – </a:t>
            </a:r>
            <a:r>
              <a:rPr lang="en-US" dirty="0" err="1"/>
              <a:t>începerea</a:t>
            </a:r>
            <a:r>
              <a:rPr lang="en-US" dirty="0"/>
              <a:t>  </a:t>
            </a:r>
            <a:r>
              <a:rPr lang="en-US" dirty="0" err="1"/>
              <a:t>cursurilor</a:t>
            </a:r>
            <a:r>
              <a:rPr lang="en-US" dirty="0"/>
              <a:t> la </a:t>
            </a:r>
            <a:r>
              <a:rPr lang="en-US" dirty="0" err="1"/>
              <a:t>ora</a:t>
            </a:r>
            <a:r>
              <a:rPr lang="en-US" dirty="0"/>
              <a:t> 08.00;</a:t>
            </a:r>
          </a:p>
          <a:p>
            <a:r>
              <a:rPr lang="en-US" dirty="0"/>
              <a:t>c) </a:t>
            </a:r>
            <a:r>
              <a:rPr lang="en-US" dirty="0" err="1"/>
              <a:t>Clasele</a:t>
            </a:r>
            <a:r>
              <a:rPr lang="en-US" dirty="0"/>
              <a:t> </a:t>
            </a:r>
            <a:r>
              <a:rPr lang="en-US" dirty="0" err="1"/>
              <a:t>pregătitoare</a:t>
            </a:r>
            <a:r>
              <a:rPr lang="en-US" dirty="0"/>
              <a:t> A,B,C – </a:t>
            </a:r>
            <a:r>
              <a:rPr lang="en-US" dirty="0" err="1"/>
              <a:t>începerea</a:t>
            </a:r>
            <a:r>
              <a:rPr lang="en-US" dirty="0"/>
              <a:t> </a:t>
            </a:r>
            <a:r>
              <a:rPr lang="en-US" dirty="0" err="1"/>
              <a:t>cursurilor</a:t>
            </a:r>
            <a:r>
              <a:rPr lang="en-US" dirty="0"/>
              <a:t> la </a:t>
            </a:r>
            <a:r>
              <a:rPr lang="en-US" dirty="0" err="1"/>
              <a:t>ora</a:t>
            </a:r>
            <a:r>
              <a:rPr lang="en-US" dirty="0"/>
              <a:t> 08.15;</a:t>
            </a:r>
          </a:p>
          <a:p>
            <a:r>
              <a:rPr lang="ro-MD" dirty="0"/>
              <a:t>d</a:t>
            </a:r>
            <a:r>
              <a:rPr lang="en-US" dirty="0" smtClean="0"/>
              <a:t>) </a:t>
            </a:r>
            <a:r>
              <a:rPr lang="en-US" dirty="0" err="1"/>
              <a:t>Clasele</a:t>
            </a:r>
            <a:r>
              <a:rPr lang="en-US" dirty="0"/>
              <a:t> III B, IV B – </a:t>
            </a:r>
            <a:r>
              <a:rPr lang="en-US" dirty="0" err="1"/>
              <a:t>începerea</a:t>
            </a:r>
            <a:r>
              <a:rPr lang="en-US" dirty="0"/>
              <a:t> </a:t>
            </a:r>
            <a:r>
              <a:rPr lang="en-US" dirty="0" err="1"/>
              <a:t>cursurilor</a:t>
            </a:r>
            <a:r>
              <a:rPr lang="en-US" dirty="0"/>
              <a:t> la </a:t>
            </a:r>
            <a:r>
              <a:rPr lang="en-US" dirty="0" err="1"/>
              <a:t>ora</a:t>
            </a:r>
            <a:r>
              <a:rPr lang="en-US" dirty="0"/>
              <a:t> 12.20;</a:t>
            </a:r>
          </a:p>
          <a:p>
            <a:r>
              <a:rPr lang="ro-MD" dirty="0" smtClean="0"/>
              <a:t>e</a:t>
            </a:r>
            <a:r>
              <a:rPr lang="en-US" dirty="0" smtClean="0"/>
              <a:t>) </a:t>
            </a:r>
            <a:r>
              <a:rPr lang="en-US" dirty="0" err="1"/>
              <a:t>Clasele</a:t>
            </a:r>
            <a:r>
              <a:rPr lang="en-US" dirty="0"/>
              <a:t> V,VI,VII – </a:t>
            </a:r>
            <a:r>
              <a:rPr lang="en-US" dirty="0" err="1"/>
              <a:t>începerea</a:t>
            </a:r>
            <a:r>
              <a:rPr lang="en-US" dirty="0"/>
              <a:t> </a:t>
            </a:r>
            <a:r>
              <a:rPr lang="en-US" dirty="0" err="1"/>
              <a:t>cursurilor</a:t>
            </a:r>
            <a:r>
              <a:rPr lang="en-US" dirty="0"/>
              <a:t> la </a:t>
            </a:r>
            <a:r>
              <a:rPr lang="en-US" dirty="0" err="1"/>
              <a:t>ora</a:t>
            </a:r>
            <a:r>
              <a:rPr lang="en-US" dirty="0"/>
              <a:t> 12.30.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u="sng" dirty="0" err="1"/>
              <a:t>Începând</a:t>
            </a:r>
            <a:r>
              <a:rPr lang="en-US" u="sng" dirty="0"/>
              <a:t> cu data de 01.11.2020 se </a:t>
            </a:r>
            <a:r>
              <a:rPr lang="en-US" u="sng" dirty="0" err="1"/>
              <a:t>va</a:t>
            </a:r>
            <a:r>
              <a:rPr lang="en-US" u="sng" dirty="0"/>
              <a:t> </a:t>
            </a:r>
            <a:r>
              <a:rPr lang="en-US" u="sng" dirty="0" err="1"/>
              <a:t>reveni</a:t>
            </a:r>
            <a:r>
              <a:rPr lang="en-US" u="sng" dirty="0"/>
              <a:t> la </a:t>
            </a:r>
            <a:r>
              <a:rPr lang="en-US" u="sng" dirty="0" err="1"/>
              <a:t>funcționarea</a:t>
            </a:r>
            <a:r>
              <a:rPr lang="en-US" u="sng" dirty="0"/>
              <a:t> </a:t>
            </a:r>
            <a:r>
              <a:rPr lang="en-US" u="sng" dirty="0" err="1"/>
              <a:t>într</a:t>
            </a:r>
            <a:r>
              <a:rPr lang="en-US" u="sng" dirty="0"/>
              <a:t>-un </a:t>
            </a:r>
            <a:r>
              <a:rPr lang="en-US" u="sng" dirty="0" err="1"/>
              <a:t>singur</a:t>
            </a:r>
            <a:r>
              <a:rPr lang="en-US" u="sng" dirty="0"/>
              <a:t> </a:t>
            </a:r>
            <a:r>
              <a:rPr lang="en-US" u="sng" dirty="0" err="1"/>
              <a:t>schimb</a:t>
            </a:r>
            <a:r>
              <a:rPr lang="en-US" u="sng" dirty="0"/>
              <a:t>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Școlii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Gimnaziale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Veștem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cursurile</a:t>
            </a:r>
            <a:r>
              <a:rPr lang="en-US" dirty="0"/>
              <a:t> (cu </a:t>
            </a:r>
            <a:r>
              <a:rPr lang="en-US" dirty="0" err="1"/>
              <a:t>durata</a:t>
            </a:r>
            <a:r>
              <a:rPr lang="en-US" dirty="0"/>
              <a:t> de 45 min.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pauza</a:t>
            </a:r>
            <a:r>
              <a:rPr lang="en-US" dirty="0"/>
              <a:t> de 10 min.) se </a:t>
            </a:r>
            <a:r>
              <a:rPr lang="en-US" dirty="0" err="1"/>
              <a:t>desfășoară</a:t>
            </a:r>
            <a:r>
              <a:rPr lang="en-US" dirty="0"/>
              <a:t> </a:t>
            </a:r>
            <a:r>
              <a:rPr lang="en-US" dirty="0" err="1"/>
              <a:t>astfel</a:t>
            </a:r>
            <a:r>
              <a:rPr lang="en-US" dirty="0"/>
              <a:t>:</a:t>
            </a:r>
          </a:p>
          <a:p>
            <a:r>
              <a:rPr lang="en-US" dirty="0"/>
              <a:t>a) </a:t>
            </a:r>
            <a:r>
              <a:rPr lang="en-US" dirty="0" err="1"/>
              <a:t>Clasele</a:t>
            </a:r>
            <a:r>
              <a:rPr lang="en-US" dirty="0"/>
              <a:t> din </a:t>
            </a:r>
            <a:r>
              <a:rPr lang="en-US" dirty="0" err="1"/>
              <a:t>ciclul</a:t>
            </a:r>
            <a:r>
              <a:rPr lang="en-US" dirty="0"/>
              <a:t> </a:t>
            </a:r>
            <a:r>
              <a:rPr lang="en-US" dirty="0" err="1"/>
              <a:t>gimnazial</a:t>
            </a:r>
            <a:r>
              <a:rPr lang="en-US" dirty="0"/>
              <a:t> – </a:t>
            </a:r>
            <a:r>
              <a:rPr lang="en-US" dirty="0" err="1"/>
              <a:t>începerea</a:t>
            </a:r>
            <a:r>
              <a:rPr lang="en-US" dirty="0"/>
              <a:t> </a:t>
            </a:r>
            <a:r>
              <a:rPr lang="en-US" dirty="0" err="1"/>
              <a:t>cursurilor</a:t>
            </a:r>
            <a:r>
              <a:rPr lang="en-US" dirty="0"/>
              <a:t> la </a:t>
            </a:r>
            <a:r>
              <a:rPr lang="en-US" dirty="0" err="1"/>
              <a:t>ora</a:t>
            </a:r>
            <a:r>
              <a:rPr lang="en-US" dirty="0"/>
              <a:t> 08.00;</a:t>
            </a:r>
          </a:p>
          <a:p>
            <a:r>
              <a:rPr lang="en-US" dirty="0"/>
              <a:t>b) </a:t>
            </a:r>
            <a:r>
              <a:rPr lang="en-US" dirty="0" err="1"/>
              <a:t>Clasele</a:t>
            </a:r>
            <a:r>
              <a:rPr lang="en-US" dirty="0"/>
              <a:t> din </a:t>
            </a:r>
            <a:r>
              <a:rPr lang="en-US" dirty="0" err="1"/>
              <a:t>ciclul</a:t>
            </a:r>
            <a:r>
              <a:rPr lang="en-US" dirty="0"/>
              <a:t> </a:t>
            </a:r>
            <a:r>
              <a:rPr lang="en-US" dirty="0" err="1"/>
              <a:t>primar</a:t>
            </a:r>
            <a:r>
              <a:rPr lang="en-US" dirty="0"/>
              <a:t> – </a:t>
            </a:r>
            <a:r>
              <a:rPr lang="en-US" dirty="0" err="1"/>
              <a:t>începerea</a:t>
            </a:r>
            <a:r>
              <a:rPr lang="en-US" dirty="0"/>
              <a:t> </a:t>
            </a:r>
            <a:r>
              <a:rPr lang="en-US" dirty="0" err="1"/>
              <a:t>cursurilor</a:t>
            </a:r>
            <a:r>
              <a:rPr lang="en-US" dirty="0"/>
              <a:t> la </a:t>
            </a:r>
            <a:r>
              <a:rPr lang="en-US" dirty="0" err="1"/>
              <a:t>ora</a:t>
            </a:r>
            <a:r>
              <a:rPr lang="en-US" dirty="0"/>
              <a:t> 08.15.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57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MD" b="1" dirty="0" smtClean="0"/>
              <a:t>OBLIGAȚII PĂRINȚI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o-MD" dirty="0" smtClean="0"/>
              <a:t>1.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Părinţii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obligaţia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anunţe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absenţa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următoarele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prezintă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simptome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infectării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virusul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SARS-CoV-2;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Elevul a fost diagnosticat cu SARS-CoV-2;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contact direct 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SARS-CoV-2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carantină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MD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MD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0" i="0" u="sng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0" i="0" u="sng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Triajul</a:t>
            </a:r>
            <a:r>
              <a:rPr lang="en-US" b="0" i="0" u="sng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sng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zilnic</a:t>
            </a:r>
            <a:r>
              <a:rPr lang="en-US" b="0" i="0" u="sng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efectuează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părinte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acasă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măsurarea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temperaturii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corporale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aprecierea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stării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endParaRPr lang="ro-MD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sănătate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copilului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urma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căreia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părintele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decide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preşcolarului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elevului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 se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ziua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respectivă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temperatură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mare de 37,3°C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simptomatologie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infectării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SARS-CoV-2 (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tuse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o-MD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dificultăţi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respiraţie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scurtarea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respiraţiei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diaree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vărsături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infectocontagioase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confirmaţi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infecţie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SARS-CoV-2,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aflaţi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izolare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domiciliu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Tx/>
              <a:buChar char="-"/>
            </a:pP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declaraţi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contacţi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apropiaţi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infectată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SARS-CoV-2,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aflaţi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endParaRPr lang="ro-MD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carantină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domiciliu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carantină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instituţionalizată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137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MD" sz="6600" b="1" u="sng" dirty="0" smtClean="0">
                <a:solidFill>
                  <a:srgbClr val="FF0000"/>
                </a:solidFill>
              </a:rPr>
              <a:t/>
            </a:r>
            <a:br>
              <a:rPr lang="ro-MD" sz="6600" b="1" u="sng" dirty="0" smtClean="0">
                <a:solidFill>
                  <a:srgbClr val="FF0000"/>
                </a:solidFill>
              </a:rPr>
            </a:br>
            <a:r>
              <a:rPr lang="ro-MD" sz="6600" b="1" u="sng" dirty="0">
                <a:solidFill>
                  <a:srgbClr val="FF0000"/>
                </a:solidFill>
              </a:rPr>
              <a:t/>
            </a:r>
            <a:br>
              <a:rPr lang="ro-MD" sz="6600" b="1" u="sng" dirty="0">
                <a:solidFill>
                  <a:srgbClr val="FF0000"/>
                </a:solidFill>
              </a:rPr>
            </a:br>
            <a:r>
              <a:rPr lang="ro-MD" sz="6600" b="1" u="sng" dirty="0" smtClean="0">
                <a:solidFill>
                  <a:srgbClr val="FF0000"/>
                </a:solidFill>
              </a:rPr>
              <a:t/>
            </a:r>
            <a:br>
              <a:rPr lang="ro-MD" sz="6600" b="1" u="sng" dirty="0" smtClean="0">
                <a:solidFill>
                  <a:srgbClr val="FF0000"/>
                </a:solidFill>
              </a:rPr>
            </a:br>
            <a:r>
              <a:rPr lang="ro-MD" sz="6600" b="1" u="sng" dirty="0">
                <a:solidFill>
                  <a:srgbClr val="FF0000"/>
                </a:solidFill>
              </a:rPr>
              <a:t/>
            </a:r>
            <a:br>
              <a:rPr lang="ro-MD" sz="6600" b="1" u="sng" dirty="0">
                <a:solidFill>
                  <a:srgbClr val="FF0000"/>
                </a:solidFill>
              </a:rPr>
            </a:br>
            <a:r>
              <a:rPr lang="ro-MD" sz="6600" b="1" u="sng" dirty="0" smtClean="0">
                <a:solidFill>
                  <a:srgbClr val="FF0000"/>
                </a:solidFill>
              </a:rPr>
              <a:t/>
            </a:r>
            <a:br>
              <a:rPr lang="ro-MD" sz="6600" b="1" u="sng" dirty="0" smtClean="0">
                <a:solidFill>
                  <a:srgbClr val="FF0000"/>
                </a:solidFill>
              </a:rPr>
            </a:br>
            <a:r>
              <a:rPr lang="ro-MD" sz="6600" b="1" u="sng" dirty="0">
                <a:solidFill>
                  <a:srgbClr val="FF0000"/>
                </a:solidFill>
              </a:rPr>
              <a:t/>
            </a:r>
            <a:br>
              <a:rPr lang="ro-MD" sz="6600" b="1" u="sng" dirty="0">
                <a:solidFill>
                  <a:srgbClr val="FF0000"/>
                </a:solidFill>
              </a:rPr>
            </a:br>
            <a:r>
              <a:rPr lang="ro-MD" sz="6600" b="1" u="sng" dirty="0" smtClean="0">
                <a:solidFill>
                  <a:srgbClr val="FF0000"/>
                </a:solidFill>
              </a:rPr>
              <a:t>MULTĂ  SĂNĂTATE!</a:t>
            </a:r>
            <a:endParaRPr lang="en-US" sz="6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874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940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Palatino Linotype</vt:lpstr>
      <vt:lpstr>Times New Roman</vt:lpstr>
      <vt:lpstr>Office Theme</vt:lpstr>
      <vt:lpstr>CONTEXT PANDEMIC</vt:lpstr>
      <vt:lpstr>SCENARII DE FUNCȚIONARE</vt:lpstr>
      <vt:lpstr>RATA INCIDENȚEI</vt:lpstr>
      <vt:lpstr>SUSPENDAREA CURSURILOR</vt:lpstr>
      <vt:lpstr>CADRE DIDACTICE</vt:lpstr>
      <vt:lpstr>CADRE DIDACTICE</vt:lpstr>
      <vt:lpstr>ORGANIZAREA PROGRAMULUI ŞCOLAR </vt:lpstr>
      <vt:lpstr>OBLIGAȚII PĂRINȚI</vt:lpstr>
      <vt:lpstr>      MULTĂ  SĂNĂTATE!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 PANDEMIC</dc:title>
  <dc:creator>Windows User</dc:creator>
  <cp:lastModifiedBy>Windows User</cp:lastModifiedBy>
  <cp:revision>6</cp:revision>
  <dcterms:created xsi:type="dcterms:W3CDTF">2020-10-20T08:57:38Z</dcterms:created>
  <dcterms:modified xsi:type="dcterms:W3CDTF">2020-10-20T09:25:58Z</dcterms:modified>
</cp:coreProperties>
</file>